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  <p:ext uri="GoogleSlidesCustomDataVersion2">
      <go:slidesCustomData xmlns:go="http://customooxmlschemas.google.com/" r:id="rId21" roundtripDataSignature="AMtx7mizuaVYVYOkXd4USBIfg3+v2wnuy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pos="2880" orient="horz"/>
        <p:guide pos="2160"/>
      </p:guideLst>
    </p:cSldViewPr>
  </p:notes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customschemas.google.com/relationships/presentationmetadata" Target="meta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gif>
</file>

<file path=ppt/media/image3.gif>
</file>

<file path=ppt/media/image4.gif>
</file>

<file path=ppt/media/image5.gif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" name="Google Shape;53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6b388f185e_1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g26b388f185e_1_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6b388f185e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g26b388f185e_1_2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6b388f185e_1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g26b388f185e_1_5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6b388f185e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g26b388f185e_1_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6b388f185e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g26b388f185e_1_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6b388f185e_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g26b388f185e_1_3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6b388f185e_1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g26b388f185e_1_3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6b388f185e_1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g26b388f185e_1_4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6b388f185e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g26b388f185e_1_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gif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gif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gif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gif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gif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gif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">
  <p:cSld name="제목 슬라이드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8"/>
          <p:cNvSpPr txBox="1"/>
          <p:nvPr>
            <p:ph idx="10" type="dt"/>
          </p:nvPr>
        </p:nvSpPr>
        <p:spPr>
          <a:xfrm>
            <a:off x="457200" y="6429396"/>
            <a:ext cx="2133600" cy="29207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8"/>
          <p:cNvSpPr txBox="1"/>
          <p:nvPr>
            <p:ph idx="11" type="ftr"/>
          </p:nvPr>
        </p:nvSpPr>
        <p:spPr>
          <a:xfrm>
            <a:off x="3124200" y="6429396"/>
            <a:ext cx="2895600" cy="29207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8"/>
          <p:cNvSpPr txBox="1"/>
          <p:nvPr>
            <p:ph idx="12" type="sldNum"/>
          </p:nvPr>
        </p:nvSpPr>
        <p:spPr>
          <a:xfrm>
            <a:off x="6553200" y="6429396"/>
            <a:ext cx="2133600" cy="29207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" name="Google Shape;20;p8"/>
          <p:cNvSpPr txBox="1"/>
          <p:nvPr>
            <p:ph type="ctrTitle"/>
          </p:nvPr>
        </p:nvSpPr>
        <p:spPr>
          <a:xfrm>
            <a:off x="4473742" y="3645024"/>
            <a:ext cx="4214985" cy="154719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5400"/>
              <a:buFont typeface="Gulimche"/>
              <a:buNone/>
              <a:defRPr sz="5400">
                <a:solidFill>
                  <a:srgbClr val="EEEED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빈 화면" type="blank">
  <p:cSld name="BLANK">
    <p:bg>
      <p:bgPr>
        <a:solidFill>
          <a:schemeClr val="lt1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9"/>
          <p:cNvSpPr txBox="1"/>
          <p:nvPr>
            <p:ph idx="10" type="dt"/>
          </p:nvPr>
        </p:nvSpPr>
        <p:spPr>
          <a:xfrm>
            <a:off x="457200" y="6429396"/>
            <a:ext cx="2133600" cy="29207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9"/>
          <p:cNvSpPr txBox="1"/>
          <p:nvPr>
            <p:ph idx="11" type="ftr"/>
          </p:nvPr>
        </p:nvSpPr>
        <p:spPr>
          <a:xfrm>
            <a:off x="3124200" y="6429396"/>
            <a:ext cx="2895600" cy="29207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9"/>
          <p:cNvSpPr txBox="1"/>
          <p:nvPr>
            <p:ph idx="12" type="sldNum"/>
          </p:nvPr>
        </p:nvSpPr>
        <p:spPr>
          <a:xfrm>
            <a:off x="6553200" y="6429396"/>
            <a:ext cx="2133600" cy="29207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구역 머리글">
  <p:cSld name="구역 머리글">
    <p:bg>
      <p:bgPr>
        <a:solidFill>
          <a:schemeClr val="lt1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1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10"/>
          <p:cNvSpPr txBox="1"/>
          <p:nvPr>
            <p:ph idx="10" type="dt"/>
          </p:nvPr>
        </p:nvSpPr>
        <p:spPr>
          <a:xfrm>
            <a:off x="457200" y="6429396"/>
            <a:ext cx="2133600" cy="29207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0"/>
          <p:cNvSpPr txBox="1"/>
          <p:nvPr>
            <p:ph idx="11" type="ftr"/>
          </p:nvPr>
        </p:nvSpPr>
        <p:spPr>
          <a:xfrm>
            <a:off x="3124200" y="6429396"/>
            <a:ext cx="2895600" cy="29207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10"/>
          <p:cNvSpPr txBox="1"/>
          <p:nvPr>
            <p:ph idx="12" type="sldNum"/>
          </p:nvPr>
        </p:nvSpPr>
        <p:spPr>
          <a:xfrm>
            <a:off x="6553200" y="6429396"/>
            <a:ext cx="2133600" cy="29207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사용자 지정 레이아웃">
  <p:cSld name="사용자 지정 레이아웃">
    <p:bg>
      <p:bgPr>
        <a:solidFill>
          <a:schemeClr val="lt1"/>
        </a:solid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11"/>
          <p:cNvSpPr txBox="1"/>
          <p:nvPr>
            <p:ph type="title"/>
          </p:nvPr>
        </p:nvSpPr>
        <p:spPr>
          <a:xfrm>
            <a:off x="795867" y="84666"/>
            <a:ext cx="8024605" cy="76130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542D04"/>
              </a:buClr>
              <a:buSzPts val="2500"/>
              <a:buFont typeface="Calibri"/>
              <a:buNone/>
              <a:defRPr b="1" sz="2500">
                <a:solidFill>
                  <a:srgbClr val="542D0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1"/>
          <p:cNvSpPr txBox="1"/>
          <p:nvPr>
            <p:ph idx="10" type="dt"/>
          </p:nvPr>
        </p:nvSpPr>
        <p:spPr>
          <a:xfrm>
            <a:off x="457200" y="6429396"/>
            <a:ext cx="2133600" cy="29207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1"/>
          <p:cNvSpPr txBox="1"/>
          <p:nvPr>
            <p:ph idx="11" type="ftr"/>
          </p:nvPr>
        </p:nvSpPr>
        <p:spPr>
          <a:xfrm>
            <a:off x="3124200" y="6429396"/>
            <a:ext cx="2895600" cy="29207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11"/>
          <p:cNvSpPr txBox="1"/>
          <p:nvPr>
            <p:ph idx="12" type="sldNum"/>
          </p:nvPr>
        </p:nvSpPr>
        <p:spPr>
          <a:xfrm>
            <a:off x="6553200" y="6429396"/>
            <a:ext cx="2133600" cy="29207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7" name="Google Shape;37;p11"/>
          <p:cNvSpPr txBox="1"/>
          <p:nvPr>
            <p:ph idx="1" type="body"/>
          </p:nvPr>
        </p:nvSpPr>
        <p:spPr>
          <a:xfrm>
            <a:off x="457201" y="1124744"/>
            <a:ext cx="8363272" cy="52565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2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i="1" sz="16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spcBef>
                <a:spcPts val="32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i="1" sz="16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i="1" sz="16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i="1" sz="16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  <a:defRPr i="1" sz="16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내용">
  <p:cSld name="제목 및 내용">
    <p:bg>
      <p:bgPr>
        <a:solidFill>
          <a:schemeClr val="lt1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Google Shape;39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12"/>
          <p:cNvSpPr txBox="1"/>
          <p:nvPr>
            <p:ph idx="10" type="dt"/>
          </p:nvPr>
        </p:nvSpPr>
        <p:spPr>
          <a:xfrm>
            <a:off x="457200" y="6500834"/>
            <a:ext cx="2133600" cy="22064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12"/>
          <p:cNvSpPr txBox="1"/>
          <p:nvPr>
            <p:ph idx="11" type="ftr"/>
          </p:nvPr>
        </p:nvSpPr>
        <p:spPr>
          <a:xfrm>
            <a:off x="3124200" y="6500834"/>
            <a:ext cx="2895600" cy="22064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2"/>
          <p:cNvSpPr txBox="1"/>
          <p:nvPr>
            <p:ph idx="12" type="sldNum"/>
          </p:nvPr>
        </p:nvSpPr>
        <p:spPr>
          <a:xfrm>
            <a:off x="6553200" y="6500834"/>
            <a:ext cx="2133600" cy="22064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3" name="Google Shape;43;p12"/>
          <p:cNvSpPr txBox="1"/>
          <p:nvPr>
            <p:ph type="title"/>
          </p:nvPr>
        </p:nvSpPr>
        <p:spPr>
          <a:xfrm>
            <a:off x="323528" y="116632"/>
            <a:ext cx="8496944" cy="76130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216284"/>
              </a:buClr>
              <a:buSzPts val="2500"/>
              <a:buFont typeface="Calibri"/>
              <a:buNone/>
              <a:defRPr b="1" sz="2500">
                <a:solidFill>
                  <a:srgbClr val="21628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2"/>
          <p:cNvSpPr txBox="1"/>
          <p:nvPr>
            <p:ph idx="1" type="body"/>
          </p:nvPr>
        </p:nvSpPr>
        <p:spPr>
          <a:xfrm>
            <a:off x="323528" y="1124744"/>
            <a:ext cx="8496944" cy="52565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320"/>
              </a:spcBef>
              <a:spcAft>
                <a:spcPts val="0"/>
              </a:spcAft>
              <a:buClr>
                <a:srgbClr val="542D04"/>
              </a:buClr>
              <a:buSzPts val="1600"/>
              <a:buNone/>
              <a:defRPr i="1" sz="1600">
                <a:solidFill>
                  <a:srgbClr val="542D0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spcBef>
                <a:spcPts val="320"/>
              </a:spcBef>
              <a:spcAft>
                <a:spcPts val="0"/>
              </a:spcAft>
              <a:buClr>
                <a:srgbClr val="542D04"/>
              </a:buClr>
              <a:buSzPts val="1600"/>
              <a:buNone/>
              <a:defRPr i="1" sz="1600">
                <a:solidFill>
                  <a:srgbClr val="542D04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542D04"/>
              </a:buClr>
              <a:buSzPts val="1600"/>
              <a:buNone/>
              <a:defRPr i="1" sz="1600">
                <a:solidFill>
                  <a:srgbClr val="542D04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rgbClr val="542D04"/>
              </a:buClr>
              <a:buSzPts val="1600"/>
              <a:buNone/>
              <a:defRPr i="1" sz="1600">
                <a:solidFill>
                  <a:srgbClr val="542D04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rgbClr val="542D04"/>
              </a:buClr>
              <a:buSzPts val="1600"/>
              <a:buNone/>
              <a:defRPr i="1" sz="1600">
                <a:solidFill>
                  <a:srgbClr val="542D04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사용자 지정 레이아웃">
  <p:cSld name="1_사용자 지정 레이아웃">
    <p:bg>
      <p:bgPr>
        <a:solidFill>
          <a:schemeClr val="lt1"/>
        </a:soli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1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13"/>
          <p:cNvSpPr txBox="1"/>
          <p:nvPr>
            <p:ph idx="10" type="dt"/>
          </p:nvPr>
        </p:nvSpPr>
        <p:spPr>
          <a:xfrm>
            <a:off x="457200" y="6429396"/>
            <a:ext cx="2133600" cy="29207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3"/>
          <p:cNvSpPr txBox="1"/>
          <p:nvPr>
            <p:ph idx="11" type="ftr"/>
          </p:nvPr>
        </p:nvSpPr>
        <p:spPr>
          <a:xfrm>
            <a:off x="3124200" y="6429396"/>
            <a:ext cx="2895600" cy="29207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3"/>
          <p:cNvSpPr txBox="1"/>
          <p:nvPr>
            <p:ph idx="12" type="sldNum"/>
          </p:nvPr>
        </p:nvSpPr>
        <p:spPr>
          <a:xfrm>
            <a:off x="6553200" y="6429396"/>
            <a:ext cx="2133600" cy="29207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0" name="Google Shape;50;p13"/>
          <p:cNvSpPr txBox="1"/>
          <p:nvPr>
            <p:ph type="ctrTitle"/>
          </p:nvPr>
        </p:nvSpPr>
        <p:spPr>
          <a:xfrm>
            <a:off x="611560" y="3717032"/>
            <a:ext cx="5408240" cy="23762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7000"/>
              <a:buFont typeface="Gulimche"/>
              <a:buNone/>
              <a:defRPr sz="7000">
                <a:solidFill>
                  <a:srgbClr val="542D0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7"/>
          <p:cNvSpPr txBox="1"/>
          <p:nvPr>
            <p:ph type="title"/>
          </p:nvPr>
        </p:nvSpPr>
        <p:spPr>
          <a:xfrm>
            <a:off x="457200" y="19026"/>
            <a:ext cx="8229600" cy="79690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00"/>
              <a:buFont typeface="Malgun Gothic"/>
              <a:buNone/>
              <a:defRPr b="0" i="0" sz="35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7"/>
          <p:cNvSpPr txBox="1"/>
          <p:nvPr>
            <p:ph idx="1" type="body"/>
          </p:nvPr>
        </p:nvSpPr>
        <p:spPr>
          <a:xfrm>
            <a:off x="457200" y="1062021"/>
            <a:ext cx="8229600" cy="52864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7350" lvl="0" marL="4572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500"/>
              <a:buFont typeface="Arial"/>
              <a:buChar char="•"/>
              <a:defRPr b="0" i="0" sz="25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-342900" lvl="1" marL="9144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-342900" lvl="2" marL="13716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-342900" lvl="3" marL="18288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-342900" lvl="4" marL="2286000" marR="0" rtl="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b="0" i="0" sz="1800" u="none" cap="none" strike="noStrik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7"/>
          <p:cNvSpPr txBox="1"/>
          <p:nvPr>
            <p:ph idx="10" type="dt"/>
          </p:nvPr>
        </p:nvSpPr>
        <p:spPr>
          <a:xfrm>
            <a:off x="457200" y="6429396"/>
            <a:ext cx="2133600" cy="29207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7"/>
          <p:cNvSpPr txBox="1"/>
          <p:nvPr>
            <p:ph idx="11" type="ftr"/>
          </p:nvPr>
        </p:nvSpPr>
        <p:spPr>
          <a:xfrm>
            <a:off x="3124200" y="6429396"/>
            <a:ext cx="2895600" cy="29207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7"/>
          <p:cNvSpPr txBox="1"/>
          <p:nvPr>
            <p:ph idx="12" type="sldNum"/>
          </p:nvPr>
        </p:nvSpPr>
        <p:spPr>
          <a:xfrm>
            <a:off x="6553200" y="6429396"/>
            <a:ext cx="2133600" cy="29207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public.tableau.com/views/ManitobaRMs-BarleyYieldsAnalysis/BarleyDashboard?:language=en-US&amp;publish=yes&amp;:sid=&amp;:display_count=n&amp;:origin=viz_share_link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ww.masc.mb.ca/masc.nsf/mmpp_browser_soil_types.html" TargetMode="External"/><Relationship Id="rId4" Type="http://schemas.openxmlformats.org/officeDocument/2006/relationships/hyperlink" Target="https://geoportal.gov.mb.ca/datasets/8b64285c3bf6445a8d0d8ea4a1c43849/explore?location=53.584348%2C-97.779011%2C6.81" TargetMode="External"/><Relationship Id="rId5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"/>
          <p:cNvSpPr txBox="1"/>
          <p:nvPr>
            <p:ph type="ctrTitle"/>
          </p:nvPr>
        </p:nvSpPr>
        <p:spPr>
          <a:xfrm>
            <a:off x="4445700" y="2427131"/>
            <a:ext cx="4215000" cy="298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5400"/>
              <a:buFont typeface="Gulimche"/>
              <a:buNone/>
            </a:pPr>
            <a:r>
              <a:rPr lang="en-US"/>
              <a:t>Manitoba </a:t>
            </a:r>
            <a:r>
              <a:rPr lang="en-US"/>
              <a:t>Barley Yields Clustering</a:t>
            </a:r>
            <a:endParaRPr b="1"/>
          </a:p>
        </p:txBody>
      </p:sp>
      <p:sp>
        <p:nvSpPr>
          <p:cNvPr id="57" name="Google Shape;57;p1"/>
          <p:cNvSpPr txBox="1"/>
          <p:nvPr/>
        </p:nvSpPr>
        <p:spPr>
          <a:xfrm>
            <a:off x="6454925" y="5921375"/>
            <a:ext cx="2205900" cy="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EEEEDF"/>
              </a:buClr>
              <a:buSzPts val="1800"/>
              <a:buFont typeface="Malgun Gothic"/>
              <a:buChar char="-"/>
            </a:pPr>
            <a:r>
              <a:rPr lang="en-US" sz="1800">
                <a:solidFill>
                  <a:srgbClr val="EEEEDF"/>
                </a:solidFill>
                <a:latin typeface="Malgun Gothic"/>
                <a:ea typeface="Malgun Gothic"/>
                <a:cs typeface="Malgun Gothic"/>
                <a:sym typeface="Malgun Gothic"/>
              </a:rPr>
              <a:t>Lakshmi Kadali</a:t>
            </a:r>
            <a:endParaRPr sz="1800">
              <a:solidFill>
                <a:srgbClr val="EEEEDF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6b388f185e_1_16"/>
          <p:cNvSpPr txBox="1"/>
          <p:nvPr>
            <p:ph type="title"/>
          </p:nvPr>
        </p:nvSpPr>
        <p:spPr>
          <a:xfrm>
            <a:off x="795875" y="84675"/>
            <a:ext cx="8283300" cy="76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542D04"/>
              </a:buClr>
              <a:buSzPts val="2250"/>
              <a:buFont typeface="Calibri"/>
              <a:buNone/>
            </a:pPr>
            <a:r>
              <a:rPr lang="en-US" sz="2520"/>
              <a:t>UNSUPERVISED MACHINE LEARNING : K-MEANS CLUSTERING</a:t>
            </a:r>
            <a:endParaRPr sz="2520"/>
          </a:p>
        </p:txBody>
      </p:sp>
      <p:sp>
        <p:nvSpPr>
          <p:cNvPr id="121" name="Google Shape;121;g26b388f185e_1_16"/>
          <p:cNvSpPr txBox="1"/>
          <p:nvPr>
            <p:ph idx="1" type="body"/>
          </p:nvPr>
        </p:nvSpPr>
        <p:spPr>
          <a:xfrm>
            <a:off x="457201" y="1124744"/>
            <a:ext cx="8363400" cy="525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</a:pPr>
            <a:r>
              <a:t/>
            </a:r>
            <a:endParaRPr/>
          </a:p>
        </p:txBody>
      </p:sp>
      <p:pic>
        <p:nvPicPr>
          <p:cNvPr id="122" name="Google Shape;122;g26b388f185e_1_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375" y="1124750"/>
            <a:ext cx="8513225" cy="6010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6b388f185e_1_21"/>
          <p:cNvSpPr txBox="1"/>
          <p:nvPr>
            <p:ph type="title"/>
          </p:nvPr>
        </p:nvSpPr>
        <p:spPr>
          <a:xfrm>
            <a:off x="795875" y="84675"/>
            <a:ext cx="8283300" cy="76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542D04"/>
              </a:buClr>
              <a:buSzPts val="2250"/>
              <a:buFont typeface="Calibri"/>
              <a:buNone/>
            </a:pPr>
            <a:r>
              <a:rPr lang="en-US" sz="2520"/>
              <a:t>UNSUPERVISED MACHINE LEARNING : K-MEANS CLUSTERING</a:t>
            </a:r>
            <a:endParaRPr sz="2520"/>
          </a:p>
        </p:txBody>
      </p:sp>
      <p:sp>
        <p:nvSpPr>
          <p:cNvPr id="128" name="Google Shape;128;g26b388f185e_1_21"/>
          <p:cNvSpPr txBox="1"/>
          <p:nvPr>
            <p:ph idx="1" type="body"/>
          </p:nvPr>
        </p:nvSpPr>
        <p:spPr>
          <a:xfrm>
            <a:off x="457201" y="1124744"/>
            <a:ext cx="8363400" cy="525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</a:pPr>
            <a:r>
              <a:t/>
            </a:r>
            <a:endParaRPr/>
          </a:p>
        </p:txBody>
      </p:sp>
      <p:pic>
        <p:nvPicPr>
          <p:cNvPr id="129" name="Google Shape;129;g26b388f185e_1_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875" y="1049350"/>
            <a:ext cx="8992251" cy="5808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6b388f185e_1_57"/>
          <p:cNvSpPr txBox="1"/>
          <p:nvPr>
            <p:ph type="title"/>
          </p:nvPr>
        </p:nvSpPr>
        <p:spPr>
          <a:xfrm>
            <a:off x="795875" y="84675"/>
            <a:ext cx="8283300" cy="76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542D04"/>
              </a:buClr>
              <a:buSzPts val="2250"/>
              <a:buFont typeface="Calibri"/>
              <a:buNone/>
            </a:pPr>
            <a:r>
              <a:rPr lang="en-US" sz="2520"/>
              <a:t>UNSUPERVISED MACHINE LEARNING : K-MEANS CLUSTERING</a:t>
            </a:r>
            <a:endParaRPr sz="2520"/>
          </a:p>
        </p:txBody>
      </p:sp>
      <p:sp>
        <p:nvSpPr>
          <p:cNvPr id="135" name="Google Shape;135;g26b388f185e_1_57"/>
          <p:cNvSpPr txBox="1"/>
          <p:nvPr>
            <p:ph idx="1" type="body"/>
          </p:nvPr>
        </p:nvSpPr>
        <p:spPr>
          <a:xfrm>
            <a:off x="457201" y="1124744"/>
            <a:ext cx="8363400" cy="525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</a:pPr>
            <a:r>
              <a:t/>
            </a:r>
            <a:endParaRPr/>
          </a:p>
        </p:txBody>
      </p:sp>
      <p:pic>
        <p:nvPicPr>
          <p:cNvPr id="136" name="Google Shape;136;g26b388f185e_1_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85525"/>
            <a:ext cx="4239500" cy="6081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g26b388f185e_1_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70200" y="985525"/>
            <a:ext cx="4121975" cy="5942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"/>
          <p:cNvSpPr txBox="1"/>
          <p:nvPr/>
        </p:nvSpPr>
        <p:spPr>
          <a:xfrm rot="-2700000">
            <a:off x="5309133" y="1280561"/>
            <a:ext cx="3207794" cy="55399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solidFill>
                  <a:srgbClr val="0D2835"/>
                </a:solidFill>
                <a:latin typeface="Calibri"/>
                <a:ea typeface="Calibri"/>
                <a:cs typeface="Calibri"/>
                <a:sym typeface="Calibri"/>
              </a:rPr>
              <a:t>RESULTS</a:t>
            </a:r>
            <a:endParaRPr b="1" sz="3000">
              <a:solidFill>
                <a:srgbClr val="0D283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2"/>
          <p:cNvSpPr txBox="1"/>
          <p:nvPr/>
        </p:nvSpPr>
        <p:spPr>
          <a:xfrm>
            <a:off x="1043310" y="735425"/>
            <a:ext cx="2952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>
                <a:solidFill>
                  <a:srgbClr val="0D2835"/>
                </a:solidFill>
                <a:latin typeface="Calibri"/>
                <a:ea typeface="Calibri"/>
                <a:cs typeface="Calibri"/>
                <a:sym typeface="Calibri"/>
              </a:rPr>
              <a:t>Interactive Dashboard for analyzing data in Manitoba’s rural municipalities.</a:t>
            </a:r>
            <a:endParaRPr/>
          </a:p>
        </p:txBody>
      </p:sp>
      <p:grpSp>
        <p:nvGrpSpPr>
          <p:cNvPr id="144" name="Google Shape;144;p2"/>
          <p:cNvGrpSpPr/>
          <p:nvPr/>
        </p:nvGrpSpPr>
        <p:grpSpPr>
          <a:xfrm>
            <a:off x="323528" y="3510536"/>
            <a:ext cx="3690684" cy="590069"/>
            <a:chOff x="831226" y="3510536"/>
            <a:chExt cx="3690684" cy="590069"/>
          </a:xfrm>
        </p:grpSpPr>
        <p:sp>
          <p:nvSpPr>
            <p:cNvPr id="145" name="Google Shape;145;p2"/>
            <p:cNvSpPr txBox="1"/>
            <p:nvPr/>
          </p:nvSpPr>
          <p:spPr>
            <a:xfrm>
              <a:off x="1569010" y="3510536"/>
              <a:ext cx="2952900" cy="5232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>
                  <a:solidFill>
                    <a:srgbClr val="0D2835"/>
                  </a:solidFill>
                  <a:latin typeface="Calibri"/>
                  <a:ea typeface="Calibri"/>
                  <a:cs typeface="Calibri"/>
                  <a:sym typeface="Calibri"/>
                </a:rPr>
                <a:t>Able to find 3 and 4 clusters of Barley yields in Manitoba RMs</a:t>
              </a:r>
              <a:endParaRPr/>
            </a:p>
          </p:txBody>
        </p:sp>
        <p:sp>
          <p:nvSpPr>
            <p:cNvPr id="146" name="Google Shape;146;p2"/>
            <p:cNvSpPr txBox="1"/>
            <p:nvPr/>
          </p:nvSpPr>
          <p:spPr>
            <a:xfrm>
              <a:off x="831226" y="3518474"/>
              <a:ext cx="508500" cy="47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500">
                  <a:solidFill>
                    <a:srgbClr val="542D04"/>
                  </a:solidFill>
                  <a:latin typeface="Calibri"/>
                  <a:ea typeface="Calibri"/>
                  <a:cs typeface="Calibri"/>
                  <a:sym typeface="Calibri"/>
                </a:rPr>
                <a:t>03</a:t>
              </a:r>
              <a:endParaRPr b="1" sz="2500">
                <a:solidFill>
                  <a:srgbClr val="542D04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47" name="Google Shape;147;p2"/>
            <p:cNvCxnSpPr/>
            <p:nvPr/>
          </p:nvCxnSpPr>
          <p:spPr>
            <a:xfrm>
              <a:off x="1514868" y="3598746"/>
              <a:ext cx="0" cy="501859"/>
            </a:xfrm>
            <a:prstGeom prst="straightConnector1">
              <a:avLst/>
            </a:prstGeom>
            <a:noFill/>
            <a:ln cap="flat" cmpd="sng" w="38100">
              <a:solidFill>
                <a:srgbClr val="542D04"/>
              </a:solidFill>
              <a:prstDash val="dot"/>
              <a:round/>
              <a:headEnd len="sm" w="sm" type="none"/>
              <a:tailEnd len="sm" w="sm" type="none"/>
            </a:ln>
          </p:spPr>
        </p:cxnSp>
      </p:grpSp>
      <p:grpSp>
        <p:nvGrpSpPr>
          <p:cNvPr id="148" name="Google Shape;148;p2"/>
          <p:cNvGrpSpPr/>
          <p:nvPr/>
        </p:nvGrpSpPr>
        <p:grpSpPr>
          <a:xfrm>
            <a:off x="323528" y="4435572"/>
            <a:ext cx="3852257" cy="1169700"/>
            <a:chOff x="831226" y="4435572"/>
            <a:chExt cx="3852257" cy="1169700"/>
          </a:xfrm>
        </p:grpSpPr>
        <p:sp>
          <p:nvSpPr>
            <p:cNvPr id="149" name="Google Shape;149;p2"/>
            <p:cNvSpPr txBox="1"/>
            <p:nvPr/>
          </p:nvSpPr>
          <p:spPr>
            <a:xfrm>
              <a:off x="1560533" y="4435572"/>
              <a:ext cx="2952900" cy="1169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400">
                  <a:solidFill>
                    <a:srgbClr val="0D2835"/>
                  </a:solidFill>
                  <a:latin typeface="Calibri"/>
                  <a:ea typeface="Calibri"/>
                  <a:cs typeface="Calibri"/>
                  <a:sym typeface="Calibri"/>
                </a:rPr>
                <a:t>Visualizations for Spatial map with color coding, Line chart with Barley yields, Bar chart </a:t>
              </a:r>
              <a:r>
                <a:rPr b="1" lang="en-US">
                  <a:solidFill>
                    <a:srgbClr val="0D2835"/>
                  </a:solidFill>
                  <a:latin typeface="Calibri"/>
                  <a:ea typeface="Calibri"/>
                  <a:cs typeface="Calibri"/>
                  <a:sym typeface="Calibri"/>
                </a:rPr>
                <a:t>to find Top RMs in Manitoba with historical Barley yields.</a:t>
              </a:r>
              <a:endParaRPr/>
            </a:p>
          </p:txBody>
        </p:sp>
        <p:sp>
          <p:nvSpPr>
            <p:cNvPr id="150" name="Google Shape;150;p2"/>
            <p:cNvSpPr txBox="1"/>
            <p:nvPr/>
          </p:nvSpPr>
          <p:spPr>
            <a:xfrm>
              <a:off x="1514883" y="4634497"/>
              <a:ext cx="3168600" cy="261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909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solidFill>
                  <a:srgbClr val="0D2835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" name="Google Shape;151;p2"/>
            <p:cNvSpPr txBox="1"/>
            <p:nvPr/>
          </p:nvSpPr>
          <p:spPr>
            <a:xfrm>
              <a:off x="831226" y="4646960"/>
              <a:ext cx="508500" cy="47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500">
                  <a:solidFill>
                    <a:srgbClr val="542D04"/>
                  </a:solidFill>
                  <a:latin typeface="Calibri"/>
                  <a:ea typeface="Calibri"/>
                  <a:cs typeface="Calibri"/>
                  <a:sym typeface="Calibri"/>
                </a:rPr>
                <a:t>04</a:t>
              </a:r>
              <a:endParaRPr b="1" sz="2500">
                <a:solidFill>
                  <a:srgbClr val="542D04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52" name="Google Shape;152;p2"/>
            <p:cNvCxnSpPr/>
            <p:nvPr/>
          </p:nvCxnSpPr>
          <p:spPr>
            <a:xfrm>
              <a:off x="1514868" y="4634501"/>
              <a:ext cx="0" cy="501900"/>
            </a:xfrm>
            <a:prstGeom prst="straightConnector1">
              <a:avLst/>
            </a:prstGeom>
            <a:noFill/>
            <a:ln cap="flat" cmpd="sng" w="38100">
              <a:solidFill>
                <a:srgbClr val="542D04"/>
              </a:solidFill>
              <a:prstDash val="dot"/>
              <a:round/>
              <a:headEnd len="sm" w="sm" type="none"/>
              <a:tailEnd len="sm" w="sm" type="none"/>
            </a:ln>
          </p:spPr>
        </p:cxnSp>
      </p:grpSp>
      <p:grpSp>
        <p:nvGrpSpPr>
          <p:cNvPr id="153" name="Google Shape;153;p2"/>
          <p:cNvGrpSpPr/>
          <p:nvPr/>
        </p:nvGrpSpPr>
        <p:grpSpPr>
          <a:xfrm>
            <a:off x="348828" y="1871375"/>
            <a:ext cx="683642" cy="568616"/>
            <a:chOff x="831226" y="1668400"/>
            <a:chExt cx="683642" cy="568616"/>
          </a:xfrm>
        </p:grpSpPr>
        <p:sp>
          <p:nvSpPr>
            <p:cNvPr id="154" name="Google Shape;154;p2"/>
            <p:cNvSpPr txBox="1"/>
            <p:nvPr/>
          </p:nvSpPr>
          <p:spPr>
            <a:xfrm>
              <a:off x="831226" y="1668400"/>
              <a:ext cx="508500" cy="47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500">
                  <a:solidFill>
                    <a:srgbClr val="542D04"/>
                  </a:solidFill>
                  <a:latin typeface="Calibri"/>
                  <a:ea typeface="Calibri"/>
                  <a:cs typeface="Calibri"/>
                  <a:sym typeface="Calibri"/>
                </a:rPr>
                <a:t>02</a:t>
              </a:r>
              <a:endParaRPr b="1" sz="2500">
                <a:solidFill>
                  <a:srgbClr val="542D04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55" name="Google Shape;155;p2"/>
            <p:cNvCxnSpPr/>
            <p:nvPr/>
          </p:nvCxnSpPr>
          <p:spPr>
            <a:xfrm>
              <a:off x="1514868" y="1735116"/>
              <a:ext cx="0" cy="501900"/>
            </a:xfrm>
            <a:prstGeom prst="straightConnector1">
              <a:avLst/>
            </a:prstGeom>
            <a:noFill/>
            <a:ln cap="flat" cmpd="sng" w="38100">
              <a:solidFill>
                <a:srgbClr val="542D04"/>
              </a:solidFill>
              <a:prstDash val="dot"/>
              <a:round/>
              <a:headEnd len="sm" w="sm" type="none"/>
              <a:tailEnd len="sm" w="sm" type="none"/>
            </a:ln>
          </p:spPr>
        </p:cxnSp>
      </p:grpSp>
      <p:grpSp>
        <p:nvGrpSpPr>
          <p:cNvPr id="156" name="Google Shape;156;p2"/>
          <p:cNvGrpSpPr/>
          <p:nvPr/>
        </p:nvGrpSpPr>
        <p:grpSpPr>
          <a:xfrm>
            <a:off x="359653" y="817675"/>
            <a:ext cx="683642" cy="568616"/>
            <a:chOff x="831226" y="1668400"/>
            <a:chExt cx="683642" cy="568616"/>
          </a:xfrm>
        </p:grpSpPr>
        <p:sp>
          <p:nvSpPr>
            <p:cNvPr id="157" name="Google Shape;157;p2"/>
            <p:cNvSpPr txBox="1"/>
            <p:nvPr/>
          </p:nvSpPr>
          <p:spPr>
            <a:xfrm>
              <a:off x="831226" y="1668400"/>
              <a:ext cx="508500" cy="4770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500">
                  <a:solidFill>
                    <a:srgbClr val="542D04"/>
                  </a:solidFill>
                  <a:latin typeface="Calibri"/>
                  <a:ea typeface="Calibri"/>
                  <a:cs typeface="Calibri"/>
                  <a:sym typeface="Calibri"/>
                </a:rPr>
                <a:t>01</a:t>
              </a:r>
              <a:endParaRPr b="1" sz="2500">
                <a:solidFill>
                  <a:srgbClr val="542D04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58" name="Google Shape;158;p2"/>
            <p:cNvCxnSpPr/>
            <p:nvPr/>
          </p:nvCxnSpPr>
          <p:spPr>
            <a:xfrm>
              <a:off x="1514868" y="1735116"/>
              <a:ext cx="0" cy="501900"/>
            </a:xfrm>
            <a:prstGeom prst="straightConnector1">
              <a:avLst/>
            </a:prstGeom>
            <a:noFill/>
            <a:ln cap="flat" cmpd="sng" w="38100">
              <a:solidFill>
                <a:srgbClr val="542D04"/>
              </a:solidFill>
              <a:prstDash val="dot"/>
              <a:round/>
              <a:headEnd len="sm" w="sm" type="none"/>
              <a:tailEnd len="sm" w="sm" type="none"/>
            </a:ln>
          </p:spPr>
        </p:cxnSp>
      </p:grpSp>
      <p:sp>
        <p:nvSpPr>
          <p:cNvPr id="159" name="Google Shape;159;p2"/>
          <p:cNvSpPr txBox="1"/>
          <p:nvPr/>
        </p:nvSpPr>
        <p:spPr>
          <a:xfrm>
            <a:off x="1043300" y="1652025"/>
            <a:ext cx="29529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u="sng">
                <a:solidFill>
                  <a:schemeClr val="hlink"/>
                </a:solidFill>
                <a:hlinkClick r:id="rId3"/>
              </a:rPr>
              <a:t>https://public.tableau.com/views/ManitobaRMs-BarleyYieldsAnalysis/BarleyDashboard?:language=en-US&amp;publish=yes&amp;:sid=&amp;:display_count=n&amp;:origin=viz_share_link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5"/>
          <p:cNvSpPr txBox="1"/>
          <p:nvPr>
            <p:ph type="title"/>
          </p:nvPr>
        </p:nvSpPr>
        <p:spPr>
          <a:xfrm>
            <a:off x="323528" y="116632"/>
            <a:ext cx="8496944" cy="76130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216284"/>
              </a:buClr>
              <a:buSzPts val="2500"/>
              <a:buFont typeface="Calibri"/>
              <a:buNone/>
            </a:pPr>
            <a:r>
              <a:rPr lang="en-US"/>
              <a:t>CONCLUSIONS &amp; FUTURE WORK</a:t>
            </a:r>
            <a:endParaRPr/>
          </a:p>
        </p:txBody>
      </p:sp>
      <p:sp>
        <p:nvSpPr>
          <p:cNvPr id="165" name="Google Shape;165;p5"/>
          <p:cNvSpPr txBox="1"/>
          <p:nvPr>
            <p:ph idx="1" type="body"/>
          </p:nvPr>
        </p:nvSpPr>
        <p:spPr>
          <a:xfrm>
            <a:off x="323528" y="1110244"/>
            <a:ext cx="8496900" cy="5256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i="0" lang="en-US" sz="2700"/>
              <a:t>It is possible to cluster Manitoba RMs based on Barley yield mean and standard deviation. Different clusters were created.</a:t>
            </a:r>
            <a:endParaRPr i="0" sz="2700"/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i="0" lang="en-US" sz="2700"/>
              <a:t>Spatial patterns of yields</a:t>
            </a:r>
            <a:endParaRPr i="0" sz="2700"/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i="0" lang="en-US" sz="2700"/>
              <a:t>Trend in data</a:t>
            </a:r>
            <a:endParaRPr i="0" sz="27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0" sz="2700"/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i="0" lang="en-US" sz="2700"/>
              <a:t>Explore a similar approach to the soil type map of Manitoba.</a:t>
            </a:r>
            <a:endParaRPr i="0" sz="2700"/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i="0" lang="en-US" sz="2700"/>
              <a:t>Try DBSCAN for dissimilar RMs in Manitoba.</a:t>
            </a:r>
            <a:endParaRPr i="0" sz="27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6"/>
          <p:cNvSpPr txBox="1"/>
          <p:nvPr>
            <p:ph type="ctrTitle"/>
          </p:nvPr>
        </p:nvSpPr>
        <p:spPr>
          <a:xfrm>
            <a:off x="611560" y="3717032"/>
            <a:ext cx="5408240" cy="237626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hlink"/>
              </a:buClr>
              <a:buSzPts val="7000"/>
              <a:buFont typeface="Gulimche"/>
              <a:buNone/>
            </a:pPr>
            <a:r>
              <a:rPr lang="en-US"/>
              <a:t>THANK YOU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3"/>
          <p:cNvGrpSpPr/>
          <p:nvPr/>
        </p:nvGrpSpPr>
        <p:grpSpPr>
          <a:xfrm>
            <a:off x="4497575" y="656875"/>
            <a:ext cx="3914700" cy="1628842"/>
            <a:chOff x="2481351" y="255548"/>
            <a:chExt cx="3914700" cy="746046"/>
          </a:xfrm>
        </p:grpSpPr>
        <p:sp>
          <p:nvSpPr>
            <p:cNvPr id="63" name="Google Shape;63;p3"/>
            <p:cNvSpPr txBox="1"/>
            <p:nvPr/>
          </p:nvSpPr>
          <p:spPr>
            <a:xfrm>
              <a:off x="3731045" y="733694"/>
              <a:ext cx="1551000" cy="267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r>
                <a:t/>
              </a:r>
              <a:endParaRPr b="1" sz="3200">
                <a:solidFill>
                  <a:srgbClr val="542D04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64;p3"/>
            <p:cNvSpPr txBox="1"/>
            <p:nvPr/>
          </p:nvSpPr>
          <p:spPr>
            <a:xfrm>
              <a:off x="2481351" y="255548"/>
              <a:ext cx="3914700" cy="606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4000">
                  <a:solidFill>
                    <a:srgbClr val="542D04"/>
                  </a:solidFill>
                  <a:latin typeface="Calibri"/>
                  <a:ea typeface="Calibri"/>
                  <a:cs typeface="Calibri"/>
                  <a:sym typeface="Calibri"/>
                </a:rPr>
                <a:t> PROBLEM STATEMENT</a:t>
              </a:r>
              <a:endParaRPr sz="3000"/>
            </a:p>
          </p:txBody>
        </p:sp>
      </p:grpSp>
      <p:sp>
        <p:nvSpPr>
          <p:cNvPr id="65" name="Google Shape;65;p3"/>
          <p:cNvSpPr txBox="1"/>
          <p:nvPr/>
        </p:nvSpPr>
        <p:spPr>
          <a:xfrm>
            <a:off x="5198975" y="1889850"/>
            <a:ext cx="2511900" cy="4648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-247650" lvl="0" marL="457200" rtl="0" algn="l">
              <a:spcBef>
                <a:spcPts val="0"/>
              </a:spcBef>
              <a:spcAft>
                <a:spcPts val="0"/>
              </a:spcAft>
              <a:buClr>
                <a:srgbClr val="542D04"/>
              </a:buClr>
              <a:buSzPts val="300"/>
              <a:buFont typeface="Calibri"/>
              <a:buAutoNum type="arabicPeriod"/>
            </a:pPr>
            <a:r>
              <a:rPr lang="en-US" sz="30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Can we find clusters of similar RMs for Barley yields in Manitoba?</a:t>
            </a:r>
            <a:endParaRPr sz="30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700"/>
              <a:buFont typeface="Calibri"/>
              <a:buChar char="○"/>
            </a:pPr>
            <a:r>
              <a:rPr lang="en-US" sz="17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Insurance and financing companies can set premiums</a:t>
            </a:r>
            <a:endParaRPr sz="17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700"/>
              <a:buFont typeface="Calibri"/>
              <a:buChar char="○"/>
            </a:pPr>
            <a:r>
              <a:rPr lang="en-US" sz="1700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rPr>
              <a:t>Better risk management</a:t>
            </a:r>
            <a:endParaRPr sz="1700">
              <a:solidFill>
                <a:srgbClr val="59595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marR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4"/>
          <p:cNvSpPr txBox="1"/>
          <p:nvPr>
            <p:ph type="title"/>
          </p:nvPr>
        </p:nvSpPr>
        <p:spPr>
          <a:xfrm>
            <a:off x="795867" y="84666"/>
            <a:ext cx="8024605" cy="76130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542D04"/>
              </a:buClr>
              <a:buSzPts val="2500"/>
              <a:buFont typeface="Calibri"/>
              <a:buNone/>
            </a:pPr>
            <a:r>
              <a:rPr lang="en-US" sz="3500"/>
              <a:t>DATA COLLECTION &amp; PREPROCESSING</a:t>
            </a:r>
            <a:endParaRPr sz="3500"/>
          </a:p>
        </p:txBody>
      </p:sp>
      <p:sp>
        <p:nvSpPr>
          <p:cNvPr id="71" name="Google Shape;71;p4"/>
          <p:cNvSpPr txBox="1"/>
          <p:nvPr>
            <p:ph idx="1" type="body"/>
          </p:nvPr>
        </p:nvSpPr>
        <p:spPr>
          <a:xfrm>
            <a:off x="457200" y="1124750"/>
            <a:ext cx="5809200" cy="525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0"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i="0" lang="en-US" sz="2000"/>
              <a:t>Manitoba Crop Yields : </a:t>
            </a:r>
            <a:r>
              <a:rPr i="0" lang="en-US" sz="2000" u="sng">
                <a:solidFill>
                  <a:schemeClr val="hlink"/>
                </a:solidFill>
                <a:hlinkClick r:id="rId3"/>
              </a:rPr>
              <a:t>https://www.masc.mb.ca/masc.nsf/mmpp_browser_soil_types.html</a:t>
            </a:r>
            <a:endParaRPr i="0"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i="0" lang="en-US" sz="2000"/>
              <a:t>Geographical Boundaries of Manitoba Rural Municipalities: </a:t>
            </a:r>
            <a:r>
              <a:rPr i="0" lang="en-US" sz="2000" u="sng">
                <a:solidFill>
                  <a:schemeClr val="hlink"/>
                </a:solidFill>
                <a:hlinkClick r:id="rId4"/>
              </a:rPr>
              <a:t>https://geoportal.gov.mb.ca/datasets/8b64285c3bf6445a8d0d8ea4a1c43849/explore?location=53.584348%2C-97.779011%2C6.81</a:t>
            </a:r>
            <a:endParaRPr i="0"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i="0" lang="en-US" sz="2000"/>
              <a:t>Crop Yields from 2000-2022</a:t>
            </a:r>
            <a:endParaRPr i="0"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i="0" lang="en-US" sz="2000"/>
              <a:t>11 crops : Alfalfa, Argentine Canola, Barley, Canary Seed, Durum Wheat, </a:t>
            </a:r>
            <a:r>
              <a:rPr i="0" lang="en-US" sz="2000"/>
              <a:t>Faba Beans</a:t>
            </a:r>
            <a:r>
              <a:rPr i="0" lang="en-US" sz="2000"/>
              <a:t>, Fields Peas, Flax, Lentils, Oats, Winter Wheat.</a:t>
            </a:r>
            <a:endParaRPr i="0"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i="0" lang="en-US" sz="2000"/>
              <a:t>Pounds : Canary seed, Faba Bean, Lentils</a:t>
            </a:r>
            <a:endParaRPr i="0"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i="0" lang="en-US" sz="2000"/>
              <a:t>Barley yield is in Bushels.</a:t>
            </a:r>
            <a:endParaRPr i="0"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i="0" lang="en-US" sz="2000"/>
              <a:t>Dropped unnecessary columns</a:t>
            </a:r>
            <a:endParaRPr i="0" sz="20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0" sz="20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0" sz="2000"/>
          </a:p>
        </p:txBody>
      </p:sp>
      <p:pic>
        <p:nvPicPr>
          <p:cNvPr id="72" name="Google Shape;72;p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15575" y="1498163"/>
            <a:ext cx="2057400" cy="4238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6b388f185e_1_6"/>
          <p:cNvSpPr txBox="1"/>
          <p:nvPr>
            <p:ph type="title"/>
          </p:nvPr>
        </p:nvSpPr>
        <p:spPr>
          <a:xfrm>
            <a:off x="795867" y="84666"/>
            <a:ext cx="8024700" cy="76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542D04"/>
              </a:buClr>
              <a:buSzPts val="2500"/>
              <a:buFont typeface="Calibri"/>
              <a:buNone/>
            </a:pPr>
            <a:r>
              <a:rPr lang="en-US" sz="3500"/>
              <a:t>EXPLORATORY DATA ANALYSIS</a:t>
            </a:r>
            <a:endParaRPr sz="3500"/>
          </a:p>
        </p:txBody>
      </p:sp>
      <p:sp>
        <p:nvSpPr>
          <p:cNvPr id="78" name="Google Shape;78;g26b388f185e_1_6"/>
          <p:cNvSpPr txBox="1"/>
          <p:nvPr>
            <p:ph idx="1" type="body"/>
          </p:nvPr>
        </p:nvSpPr>
        <p:spPr>
          <a:xfrm>
            <a:off x="457201" y="1124744"/>
            <a:ext cx="8363400" cy="525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</a:pPr>
            <a:r>
              <a:t/>
            </a:r>
            <a:endParaRPr i="0" sz="4000"/>
          </a:p>
        </p:txBody>
      </p:sp>
      <p:pic>
        <p:nvPicPr>
          <p:cNvPr id="79" name="Google Shape;79;g26b388f185e_1_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300" y="1124746"/>
            <a:ext cx="8363400" cy="54695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6b388f185e_1_11"/>
          <p:cNvSpPr txBox="1"/>
          <p:nvPr>
            <p:ph type="title"/>
          </p:nvPr>
        </p:nvSpPr>
        <p:spPr>
          <a:xfrm>
            <a:off x="795867" y="84666"/>
            <a:ext cx="8024700" cy="76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542D04"/>
              </a:buClr>
              <a:buSzPts val="2500"/>
              <a:buFont typeface="Calibri"/>
              <a:buNone/>
            </a:pPr>
            <a:r>
              <a:rPr lang="en-US" sz="3500"/>
              <a:t>EXPLORA</a:t>
            </a:r>
            <a:r>
              <a:rPr lang="en-US" sz="3500"/>
              <a:t>TORY DATA ANALYSIS</a:t>
            </a:r>
            <a:endParaRPr sz="3500"/>
          </a:p>
        </p:txBody>
      </p:sp>
      <p:sp>
        <p:nvSpPr>
          <p:cNvPr id="85" name="Google Shape;85;g26b388f185e_1_11"/>
          <p:cNvSpPr txBox="1"/>
          <p:nvPr>
            <p:ph idx="1" type="body"/>
          </p:nvPr>
        </p:nvSpPr>
        <p:spPr>
          <a:xfrm>
            <a:off x="457201" y="1124744"/>
            <a:ext cx="8363400" cy="525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</a:pPr>
            <a:r>
              <a:t/>
            </a:r>
            <a:endParaRPr i="0" sz="4000"/>
          </a:p>
        </p:txBody>
      </p:sp>
      <p:pic>
        <p:nvPicPr>
          <p:cNvPr id="86" name="Google Shape;86;g26b388f185e_1_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75" y="1124750"/>
            <a:ext cx="9125851" cy="5733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6b388f185e_1_32"/>
          <p:cNvSpPr txBox="1"/>
          <p:nvPr>
            <p:ph type="title"/>
          </p:nvPr>
        </p:nvSpPr>
        <p:spPr>
          <a:xfrm>
            <a:off x="795867" y="84666"/>
            <a:ext cx="8024700" cy="76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542D04"/>
              </a:buClr>
              <a:buSzPts val="2500"/>
              <a:buFont typeface="Calibri"/>
              <a:buNone/>
            </a:pPr>
            <a:r>
              <a:rPr lang="en-US" sz="3500"/>
              <a:t>EXPLORATORY DATA ANALYSIS</a:t>
            </a:r>
            <a:endParaRPr sz="3500"/>
          </a:p>
        </p:txBody>
      </p:sp>
      <p:sp>
        <p:nvSpPr>
          <p:cNvPr id="92" name="Google Shape;92;g26b388f185e_1_32"/>
          <p:cNvSpPr txBox="1"/>
          <p:nvPr>
            <p:ph idx="1" type="body"/>
          </p:nvPr>
        </p:nvSpPr>
        <p:spPr>
          <a:xfrm>
            <a:off x="457201" y="1124744"/>
            <a:ext cx="8363400" cy="525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</a:pPr>
            <a:r>
              <a:t/>
            </a:r>
            <a:endParaRPr i="0" sz="4000"/>
          </a:p>
        </p:txBody>
      </p:sp>
      <p:pic>
        <p:nvPicPr>
          <p:cNvPr id="93" name="Google Shape;93;g26b388f185e_1_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500" y="846075"/>
            <a:ext cx="9084999" cy="6011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6b388f185e_1_39"/>
          <p:cNvSpPr txBox="1"/>
          <p:nvPr>
            <p:ph type="title"/>
          </p:nvPr>
        </p:nvSpPr>
        <p:spPr>
          <a:xfrm>
            <a:off x="795867" y="84666"/>
            <a:ext cx="8024700" cy="76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542D04"/>
              </a:buClr>
              <a:buSzPts val="2500"/>
              <a:buFont typeface="Calibri"/>
              <a:buNone/>
            </a:pPr>
            <a:r>
              <a:rPr lang="en-US" sz="3500"/>
              <a:t>EXPLORATORY DATA ANALYSIS</a:t>
            </a:r>
            <a:endParaRPr sz="3500"/>
          </a:p>
        </p:txBody>
      </p:sp>
      <p:sp>
        <p:nvSpPr>
          <p:cNvPr id="99" name="Google Shape;99;g26b388f185e_1_39"/>
          <p:cNvSpPr txBox="1"/>
          <p:nvPr>
            <p:ph idx="1" type="body"/>
          </p:nvPr>
        </p:nvSpPr>
        <p:spPr>
          <a:xfrm>
            <a:off x="457201" y="1124744"/>
            <a:ext cx="8363400" cy="525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</a:pPr>
            <a:r>
              <a:t/>
            </a:r>
            <a:endParaRPr i="0" sz="4000"/>
          </a:p>
        </p:txBody>
      </p:sp>
      <p:pic>
        <p:nvPicPr>
          <p:cNvPr id="100" name="Google Shape;100;g26b388f185e_1_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35900"/>
            <a:ext cx="9144000" cy="6059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6b388f185e_1_46"/>
          <p:cNvSpPr txBox="1"/>
          <p:nvPr>
            <p:ph type="title"/>
          </p:nvPr>
        </p:nvSpPr>
        <p:spPr>
          <a:xfrm>
            <a:off x="795867" y="84666"/>
            <a:ext cx="8024700" cy="76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542D04"/>
              </a:buClr>
              <a:buSzPts val="2500"/>
              <a:buFont typeface="Calibri"/>
              <a:buNone/>
            </a:pPr>
            <a:r>
              <a:rPr lang="en-US" sz="3500"/>
              <a:t>EXPLORATORY DATA ANALYSIS</a:t>
            </a:r>
            <a:endParaRPr sz="3500"/>
          </a:p>
        </p:txBody>
      </p:sp>
      <p:sp>
        <p:nvSpPr>
          <p:cNvPr id="106" name="Google Shape;106;g26b388f185e_1_46"/>
          <p:cNvSpPr txBox="1"/>
          <p:nvPr>
            <p:ph idx="1" type="body"/>
          </p:nvPr>
        </p:nvSpPr>
        <p:spPr>
          <a:xfrm>
            <a:off x="457201" y="1124744"/>
            <a:ext cx="8363400" cy="525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</a:pPr>
            <a:r>
              <a:t/>
            </a:r>
            <a:endParaRPr i="0" sz="4000"/>
          </a:p>
        </p:txBody>
      </p:sp>
      <p:pic>
        <p:nvPicPr>
          <p:cNvPr id="107" name="Google Shape;107;g26b388f185e_1_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00925"/>
            <a:ext cx="9144000" cy="574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6b388f185e_1_1"/>
          <p:cNvSpPr txBox="1"/>
          <p:nvPr>
            <p:ph type="title"/>
          </p:nvPr>
        </p:nvSpPr>
        <p:spPr>
          <a:xfrm>
            <a:off x="795875" y="84675"/>
            <a:ext cx="8283300" cy="761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542D04"/>
              </a:buClr>
              <a:buSzPts val="2250"/>
              <a:buFont typeface="Calibri"/>
              <a:buNone/>
            </a:pPr>
            <a:r>
              <a:rPr lang="en-US" sz="2520"/>
              <a:t>UNSUPERVISED MACHINE LEARNING : K-MEANS CLUSTERING</a:t>
            </a:r>
            <a:endParaRPr sz="2520"/>
          </a:p>
        </p:txBody>
      </p:sp>
      <p:sp>
        <p:nvSpPr>
          <p:cNvPr id="113" name="Google Shape;113;g26b388f185e_1_1"/>
          <p:cNvSpPr txBox="1"/>
          <p:nvPr>
            <p:ph idx="1" type="body"/>
          </p:nvPr>
        </p:nvSpPr>
        <p:spPr>
          <a:xfrm>
            <a:off x="457201" y="1124744"/>
            <a:ext cx="8363400" cy="525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None/>
            </a:pPr>
            <a:r>
              <a:t/>
            </a:r>
            <a:endParaRPr/>
          </a:p>
        </p:txBody>
      </p:sp>
      <p:pic>
        <p:nvPicPr>
          <p:cNvPr id="114" name="Google Shape;114;g26b388f185e_1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975" y="1049725"/>
            <a:ext cx="4162425" cy="5727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g26b388f185e_1_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12075" y="1049725"/>
            <a:ext cx="4567101" cy="5808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2010-02-01T08:03:16Z</dcterms:created>
  <dc:creator>Slide Members by HS.SEO</dc:creator>
</cp:coreProperties>
</file>